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2" r:id="rId4"/>
    <p:sldId id="260" r:id="rId5"/>
    <p:sldId id="281" r:id="rId6"/>
    <p:sldId id="257" r:id="rId7"/>
    <p:sldId id="272" r:id="rId8"/>
    <p:sldId id="263" r:id="rId9"/>
    <p:sldId id="264" r:id="rId10"/>
    <p:sldId id="265" r:id="rId11"/>
    <p:sldId id="266" r:id="rId12"/>
    <p:sldId id="267" r:id="rId13"/>
    <p:sldId id="270" r:id="rId14"/>
    <p:sldId id="268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79" d="100"/>
          <a:sy n="79" d="100"/>
        </p:scale>
        <p:origin x="858" y="96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E9671-4BDB-4D30-9900-BA7FC1A1ECC4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8A981-6B98-4EA1-9696-FD46C0DCD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8168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E9671-4BDB-4D30-9900-BA7FC1A1ECC4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8A981-6B98-4EA1-9696-FD46C0DCD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90043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E9671-4BDB-4D30-9900-BA7FC1A1ECC4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8A981-6B98-4EA1-9696-FD46C0DCD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90112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E9671-4BDB-4D30-9900-BA7FC1A1ECC4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8A981-6B98-4EA1-9696-FD46C0DCD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07196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E9671-4BDB-4D30-9900-BA7FC1A1ECC4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8A981-6B98-4EA1-9696-FD46C0DCD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1183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E9671-4BDB-4D30-9900-BA7FC1A1ECC4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8A981-6B98-4EA1-9696-FD46C0DCD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0448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E9671-4BDB-4D30-9900-BA7FC1A1ECC4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8A981-6B98-4EA1-9696-FD46C0DCD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13394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E9671-4BDB-4D30-9900-BA7FC1A1ECC4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8A981-6B98-4EA1-9696-FD46C0DCD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17560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E9671-4BDB-4D30-9900-BA7FC1A1ECC4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8A981-6B98-4EA1-9696-FD46C0DCD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9965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E9671-4BDB-4D30-9900-BA7FC1A1ECC4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8A981-6B98-4EA1-9696-FD46C0DCD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95535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E9671-4BDB-4D30-9900-BA7FC1A1ECC4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8A981-6B98-4EA1-9696-FD46C0DCD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6521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FE9671-4BDB-4D30-9900-BA7FC1A1ECC4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8A981-6B98-4EA1-9696-FD46C0DCD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10761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7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8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9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0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11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12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file:///D:\userdata\chandram\My%20Documents\SA2%20Documents\SA2#122\Docs\S2-174162.zip" TargetMode="External"/><Relationship Id="rId3" Type="http://schemas.openxmlformats.org/officeDocument/2006/relationships/hyperlink" Target="Docs/S2-174393.zip" TargetMode="External"/><Relationship Id="rId7" Type="http://schemas.openxmlformats.org/officeDocument/2006/relationships/hyperlink" Target="file:///D:\userdata\chandram\My%20Documents\SA2%20Documents\SA2#122\Docs\S2-174164.zip" TargetMode="External"/><Relationship Id="rId2" Type="http://schemas.openxmlformats.org/officeDocument/2006/relationships/hyperlink" Target="file:///D:\userdata\chandram\My%20Documents\SA2%20Documents\SA2#122\Docs\S2-174359.zip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Docs/S2-174335.zip" TargetMode="External"/><Relationship Id="rId11" Type="http://schemas.openxmlformats.org/officeDocument/2006/relationships/hyperlink" Target="file:///D:\userdata\chandram\My%20Documents\SA2%20Documents\SA2#122\Docs\S2-174392.zip" TargetMode="External"/><Relationship Id="rId5" Type="http://schemas.openxmlformats.org/officeDocument/2006/relationships/hyperlink" Target="Docs/S2-174286.zip" TargetMode="External"/><Relationship Id="rId10" Type="http://schemas.openxmlformats.org/officeDocument/2006/relationships/hyperlink" Target="file:///D:\userdata\chandram\My%20Documents\SA2%20Documents\SA2#122\Docs\S2-174394.zip" TargetMode="External"/><Relationship Id="rId4" Type="http://schemas.openxmlformats.org/officeDocument/2006/relationships/hyperlink" Target="Docs/S2-174163.zip" TargetMode="External"/><Relationship Id="rId9" Type="http://schemas.openxmlformats.org/officeDocument/2006/relationships/hyperlink" Target="file:///D:\userdata\chandram\My%20Documents\SA2%20Documents\SA2#122\Docs\S2-174395.zip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file:///D:\userdata\chandram\My%20Documents\SA2%20Documents\SA2#122\Docs\S2-174212.zip" TargetMode="External"/><Relationship Id="rId2" Type="http://schemas.openxmlformats.org/officeDocument/2006/relationships/hyperlink" Target="file:///D:\userdata\chandram\My%20Documents\SA2%20Documents\SA2#122\Docs\S2-174211.zip" TargetMode="External"/><Relationship Id="rId1" Type="http://schemas.openxmlformats.org/officeDocument/2006/relationships/slideLayout" Target="../slideLayouts/slideLayout6.xml"/><Relationship Id="rId4" Type="http://schemas.openxmlformats.org/officeDocument/2006/relationships/hyperlink" Target="file:///D:\userdata\chandram\My%20Documents\SA2%20Documents\SA2#122\Docs\S2-174213.zip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Docs/S2-174286.zip" TargetMode="External"/><Relationship Id="rId2" Type="http://schemas.openxmlformats.org/officeDocument/2006/relationships/hyperlink" Target="file:///D:\userdata\chandram\My%20Documents\SA2%20Documents\SA2#122\Docs\S2-174359.zip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MO services using SB architecture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Devaki Chandramouli </a:t>
            </a:r>
            <a:r>
              <a:rPr lang="en-US"/>
              <a:t>(Nokia), Sridhar Bhaskaran (Huawei)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52068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8996" y="820616"/>
            <a:ext cx="7459550" cy="5829528"/>
          </a:xfrm>
          <a:prstGeom prst="rect">
            <a:avLst/>
          </a:prstGeom>
        </p:spPr>
      </p:pic>
      <p:sp>
        <p:nvSpPr>
          <p:cNvPr id="6" name="Title 3"/>
          <p:cNvSpPr>
            <a:spLocks noGrp="1"/>
          </p:cNvSpPr>
          <p:nvPr>
            <p:ph type="title"/>
          </p:nvPr>
        </p:nvSpPr>
        <p:spPr>
          <a:xfrm>
            <a:off x="580293" y="189279"/>
            <a:ext cx="10591800" cy="631337"/>
          </a:xfrm>
        </p:spPr>
        <p:txBody>
          <a:bodyPr>
            <a:normAutofit/>
          </a:bodyPr>
          <a:lstStyle/>
          <a:p>
            <a:r>
              <a:rPr lang="en-US" sz="2800" b="1" dirty="0"/>
              <a:t>PDU session modification procedure</a:t>
            </a:r>
          </a:p>
        </p:txBody>
      </p:sp>
    </p:spTree>
    <p:extLst>
      <p:ext uri="{BB962C8B-B14F-4D97-AF65-F5344CB8AC3E}">
        <p14:creationId xmlns:p14="http://schemas.microsoft.com/office/powerpoint/2010/main" val="37336403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521" y="1035548"/>
            <a:ext cx="6836973" cy="5822452"/>
          </a:xfrm>
          <a:prstGeom prst="rect">
            <a:avLst/>
          </a:prstGeom>
        </p:spPr>
      </p:pic>
      <p:sp>
        <p:nvSpPr>
          <p:cNvPr id="6" name="Title 3"/>
          <p:cNvSpPr>
            <a:spLocks noGrp="1"/>
          </p:cNvSpPr>
          <p:nvPr>
            <p:ph type="title"/>
          </p:nvPr>
        </p:nvSpPr>
        <p:spPr>
          <a:xfrm>
            <a:off x="580293" y="189279"/>
            <a:ext cx="10591800" cy="631337"/>
          </a:xfrm>
        </p:spPr>
        <p:txBody>
          <a:bodyPr>
            <a:normAutofit/>
          </a:bodyPr>
          <a:lstStyle/>
          <a:p>
            <a:r>
              <a:rPr lang="en-US" sz="2800" b="1" dirty="0"/>
              <a:t>PDU session release procedure</a:t>
            </a:r>
          </a:p>
        </p:txBody>
      </p:sp>
    </p:spTree>
    <p:extLst>
      <p:ext uri="{BB962C8B-B14F-4D97-AF65-F5344CB8AC3E}">
        <p14:creationId xmlns:p14="http://schemas.microsoft.com/office/powerpoint/2010/main" val="36517423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3"/>
          <p:cNvSpPr>
            <a:spLocks noGrp="1"/>
          </p:cNvSpPr>
          <p:nvPr>
            <p:ph type="title"/>
          </p:nvPr>
        </p:nvSpPr>
        <p:spPr>
          <a:xfrm>
            <a:off x="580293" y="189279"/>
            <a:ext cx="10591800" cy="631337"/>
          </a:xfrm>
        </p:spPr>
        <p:txBody>
          <a:bodyPr>
            <a:normAutofit/>
          </a:bodyPr>
          <a:lstStyle/>
          <a:p>
            <a:r>
              <a:rPr lang="en-US" sz="2800" b="1" dirty="0"/>
              <a:t>UE initiated Service request – IDLE mode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9809" y="686143"/>
            <a:ext cx="5952381" cy="54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89764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3"/>
          <p:cNvSpPr>
            <a:spLocks noGrp="1"/>
          </p:cNvSpPr>
          <p:nvPr>
            <p:ph type="title"/>
          </p:nvPr>
        </p:nvSpPr>
        <p:spPr>
          <a:xfrm>
            <a:off x="580293" y="189279"/>
            <a:ext cx="10591800" cy="631337"/>
          </a:xfrm>
        </p:spPr>
        <p:txBody>
          <a:bodyPr>
            <a:normAutofit/>
          </a:bodyPr>
          <a:lstStyle/>
          <a:p>
            <a:r>
              <a:rPr lang="en-US" sz="2800" b="1" dirty="0"/>
              <a:t>UE initiated Service request – CONNECTED mode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9809" y="686143"/>
            <a:ext cx="5952381" cy="54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0701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3"/>
          <p:cNvSpPr>
            <a:spLocks noGrp="1"/>
          </p:cNvSpPr>
          <p:nvPr>
            <p:ph type="title"/>
          </p:nvPr>
        </p:nvSpPr>
        <p:spPr>
          <a:xfrm>
            <a:off x="580293" y="189279"/>
            <a:ext cx="10591800" cy="631337"/>
          </a:xfrm>
        </p:spPr>
        <p:txBody>
          <a:bodyPr>
            <a:normAutofit/>
          </a:bodyPr>
          <a:lstStyle/>
          <a:p>
            <a:r>
              <a:rPr lang="en-US" sz="2800" b="1" dirty="0"/>
              <a:t>Network initiated Service request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9809" y="686143"/>
            <a:ext cx="5952381" cy="54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9569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Illustrative call flows for Option 2</a:t>
            </a:r>
          </a:p>
        </p:txBody>
      </p:sp>
    </p:spTree>
    <p:extLst>
      <p:ext uri="{BB962C8B-B14F-4D97-AF65-F5344CB8AC3E}">
        <p14:creationId xmlns:p14="http://schemas.microsoft.com/office/powerpoint/2010/main" val="10425657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3920" y="91440"/>
            <a:ext cx="10515600" cy="657416"/>
          </a:xfrm>
        </p:spPr>
        <p:txBody>
          <a:bodyPr>
            <a:normAutofit fontScale="90000"/>
          </a:bodyPr>
          <a:lstStyle/>
          <a:p>
            <a:r>
              <a:rPr lang="en-US" dirty="0"/>
              <a:t>PDU Establishment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863564" y="-273500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1368960"/>
              </p:ext>
            </p:extLst>
          </p:nvPr>
        </p:nvGraphicFramePr>
        <p:xfrm>
          <a:off x="2863564" y="748856"/>
          <a:ext cx="5927725" cy="61091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Picture" r:id="rId3" imgW="5941360" imgH="7846634" progId="Word.Picture.8">
                  <p:embed/>
                </p:oleObj>
              </mc:Choice>
              <mc:Fallback>
                <p:oleObj name="Picture" r:id="rId3" imgW="5941360" imgH="7846634" progId="Word.Picture.8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63564" y="748856"/>
                        <a:ext cx="5927725" cy="610914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962812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64008"/>
            <a:ext cx="10515600" cy="703136"/>
          </a:xfrm>
        </p:spPr>
        <p:txBody>
          <a:bodyPr/>
          <a:lstStyle/>
          <a:p>
            <a:r>
              <a:rPr lang="en-US" dirty="0"/>
              <a:t>PDU Modification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889503" y="767144"/>
            <a:ext cx="1588135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1839301"/>
              </p:ext>
            </p:extLst>
          </p:nvPr>
        </p:nvGraphicFramePr>
        <p:xfrm>
          <a:off x="2889504" y="767143"/>
          <a:ext cx="6571737" cy="58855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2" name="Visio" r:id="rId3" imgW="8496221" imgH="6629472" progId="Visio.Drawing.11">
                  <p:embed/>
                </p:oleObj>
              </mc:Choice>
              <mc:Fallback>
                <p:oleObj name="Visio" r:id="rId3" imgW="8496221" imgH="6629472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89504" y="767143"/>
                        <a:ext cx="6571737" cy="588558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993438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72517"/>
            <a:ext cx="10515600" cy="549275"/>
          </a:xfrm>
        </p:spPr>
        <p:txBody>
          <a:bodyPr>
            <a:normAutofit fontScale="90000"/>
          </a:bodyPr>
          <a:lstStyle/>
          <a:p>
            <a:r>
              <a:rPr lang="en-US" dirty="0"/>
              <a:t>PDU Session Release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734056" y="621791"/>
            <a:ext cx="1548502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640411"/>
              </p:ext>
            </p:extLst>
          </p:nvPr>
        </p:nvGraphicFramePr>
        <p:xfrm>
          <a:off x="2734056" y="621792"/>
          <a:ext cx="7182240" cy="61149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Visio" r:id="rId3" imgW="7208443" imgH="6118848" progId="Visio.Drawing.11">
                  <p:embed/>
                </p:oleObj>
              </mc:Choice>
              <mc:Fallback>
                <p:oleObj name="Visio" r:id="rId3" imgW="7208443" imgH="6118848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34056" y="621792"/>
                        <a:ext cx="7182240" cy="611491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635097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99949"/>
            <a:ext cx="10515600" cy="521843"/>
          </a:xfrm>
        </p:spPr>
        <p:txBody>
          <a:bodyPr>
            <a:normAutofit fontScale="90000"/>
          </a:bodyPr>
          <a:lstStyle/>
          <a:p>
            <a:r>
              <a:rPr lang="en-US" dirty="0"/>
              <a:t>UE Requested Service Request – IDLE mode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606040" y="557783"/>
            <a:ext cx="13162384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6051597"/>
              </p:ext>
            </p:extLst>
          </p:nvPr>
        </p:nvGraphicFramePr>
        <p:xfrm>
          <a:off x="2606039" y="557784"/>
          <a:ext cx="6713649" cy="61882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8" name="Picture" r:id="rId3" imgW="5946411" imgH="5468883" progId="Word.Picture.8">
                  <p:embed/>
                </p:oleObj>
              </mc:Choice>
              <mc:Fallback>
                <p:oleObj name="Picture" r:id="rId3" imgW="5946411" imgH="5468883" progId="Word.Picture.8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06039" y="557784"/>
                        <a:ext cx="6713649" cy="618824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59940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How to update the following call flows with corresponding Services/Service operations?</a:t>
            </a:r>
          </a:p>
          <a:p>
            <a:pPr lvl="1"/>
            <a:r>
              <a:rPr lang="en-US" dirty="0"/>
              <a:t>PDU session establishment procedure</a:t>
            </a:r>
          </a:p>
          <a:p>
            <a:pPr lvl="1"/>
            <a:r>
              <a:rPr lang="en-US" dirty="0"/>
              <a:t>PDU session modification procedure</a:t>
            </a:r>
          </a:p>
          <a:p>
            <a:pPr lvl="1"/>
            <a:r>
              <a:rPr lang="en-US" dirty="0"/>
              <a:t>PDU session release procedure</a:t>
            </a:r>
          </a:p>
          <a:p>
            <a:pPr lvl="1"/>
            <a:r>
              <a:rPr lang="en-US" dirty="0"/>
              <a:t>N2/</a:t>
            </a:r>
            <a:r>
              <a:rPr lang="en-US" dirty="0" err="1"/>
              <a:t>Xn</a:t>
            </a:r>
            <a:r>
              <a:rPr lang="en-US" dirty="0"/>
              <a:t> HO procedure(s)</a:t>
            </a:r>
          </a:p>
          <a:p>
            <a:pPr lvl="1"/>
            <a:r>
              <a:rPr lang="en-US" dirty="0"/>
              <a:t>UE initiated/Network initiated Service request procedure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145428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7304" y="163957"/>
            <a:ext cx="11314176" cy="741299"/>
          </a:xfrm>
        </p:spPr>
        <p:txBody>
          <a:bodyPr>
            <a:normAutofit fontScale="90000"/>
          </a:bodyPr>
          <a:lstStyle/>
          <a:p>
            <a:r>
              <a:rPr lang="en-US" dirty="0"/>
              <a:t>UE Requested Service Request – CONNECTED mode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642616" y="155448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1594007"/>
              </p:ext>
            </p:extLst>
          </p:nvPr>
        </p:nvGraphicFramePr>
        <p:xfrm>
          <a:off x="2441448" y="730313"/>
          <a:ext cx="7223760" cy="6127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2" name="Picture" r:id="rId3" imgW="5946411" imgH="5468883" progId="Word.Picture.8">
                  <p:embed/>
                </p:oleObj>
              </mc:Choice>
              <mc:Fallback>
                <p:oleObj name="Picture" r:id="rId3" imgW="5946411" imgH="5468883" progId="Word.Picture.8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41448" y="730313"/>
                        <a:ext cx="7223760" cy="61276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942497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99949"/>
            <a:ext cx="10515600" cy="540131"/>
          </a:xfrm>
        </p:spPr>
        <p:txBody>
          <a:bodyPr>
            <a:normAutofit fontScale="90000"/>
          </a:bodyPr>
          <a:lstStyle/>
          <a:p>
            <a:r>
              <a:rPr lang="en-US" dirty="0"/>
              <a:t>Handover Procedure – with </a:t>
            </a:r>
            <a:r>
              <a:rPr lang="en-US" dirty="0" err="1"/>
              <a:t>Xn</a:t>
            </a:r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551175" y="868679"/>
            <a:ext cx="15459381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3671707"/>
              </p:ext>
            </p:extLst>
          </p:nvPr>
        </p:nvGraphicFramePr>
        <p:xfrm>
          <a:off x="2551176" y="868680"/>
          <a:ext cx="7918365" cy="55881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5" name="Visio" r:id="rId3" imgW="7246694" imgH="5112936" progId="Visio.Drawing.11">
                  <p:embed/>
                </p:oleObj>
              </mc:Choice>
              <mc:Fallback>
                <p:oleObj name="Visio" r:id="rId3" imgW="7246694" imgH="5112936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1176" y="868680"/>
                        <a:ext cx="7918365" cy="558810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5469741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48" y="90805"/>
            <a:ext cx="10515600" cy="622427"/>
          </a:xfrm>
        </p:spPr>
        <p:txBody>
          <a:bodyPr>
            <a:normAutofit fontScale="90000"/>
          </a:bodyPr>
          <a:lstStyle/>
          <a:p>
            <a:r>
              <a:rPr lang="en-US" dirty="0"/>
              <a:t>Handover Procedure – Without </a:t>
            </a:r>
            <a:r>
              <a:rPr lang="en-US" dirty="0" err="1"/>
              <a:t>Xn</a:t>
            </a:r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944368" y="640080"/>
            <a:ext cx="13538884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0794077"/>
              </p:ext>
            </p:extLst>
          </p:nvPr>
        </p:nvGraphicFramePr>
        <p:xfrm>
          <a:off x="2944368" y="640080"/>
          <a:ext cx="6684824" cy="60499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9" name="Picture" r:id="rId3" imgW="6032104" imgH="6876124" progId="Word.Picture.8">
                  <p:embed/>
                </p:oleObj>
              </mc:Choice>
              <mc:Fallback>
                <p:oleObj name="Picture" r:id="rId3" imgW="6032104" imgH="6876124" progId="Word.Picture.8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44368" y="640080"/>
                        <a:ext cx="6684824" cy="604996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546684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Broadly two proposals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>
              <a:spcBef>
                <a:spcPts val="0"/>
              </a:spcBef>
            </a:pPr>
            <a:r>
              <a:rPr lang="en-US" b="1" dirty="0"/>
              <a:t>Option 1:</a:t>
            </a:r>
            <a:r>
              <a:rPr lang="en-US" dirty="0"/>
              <a:t> Any MO N1/ AN initiated N2 message results in use of SMF service operation over N11 – Request/response model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/>
              <a:t>- </a:t>
            </a:r>
            <a:r>
              <a:rPr lang="en-GB" sz="1600" dirty="0"/>
              <a:t>Nokia, Alcatel-Lucent Shanghai Bell, AT&amp;T, SK Telecom, KT, Ericsson, CATT</a:t>
            </a:r>
          </a:p>
          <a:p>
            <a:pPr marL="0">
              <a:spcBef>
                <a:spcPts val="0"/>
              </a:spcBef>
            </a:pPr>
            <a:r>
              <a:rPr lang="en-US" b="1" dirty="0"/>
              <a:t>Option 2: </a:t>
            </a:r>
            <a:r>
              <a:rPr lang="en-GB" dirty="0"/>
              <a:t>Any MO N1/ </a:t>
            </a:r>
            <a:r>
              <a:rPr lang="en-US" dirty="0"/>
              <a:t>AN initiated </a:t>
            </a:r>
            <a:r>
              <a:rPr lang="en-GB" dirty="0"/>
              <a:t>N2 message results in use of AMF notify service operation over N11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- </a:t>
            </a:r>
            <a:r>
              <a:rPr lang="en-US" sz="1600" dirty="0"/>
              <a:t>Huawei, </a:t>
            </a:r>
            <a:r>
              <a:rPr lang="en-US" sz="1600" dirty="0" err="1"/>
              <a:t>Hisilicon</a:t>
            </a:r>
            <a:r>
              <a:rPr lang="en-US" sz="1600" dirty="0"/>
              <a:t>, China Mobile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17193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Related papers (1/2)*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2905354"/>
              </p:ext>
            </p:extLst>
          </p:nvPr>
        </p:nvGraphicFramePr>
        <p:xfrm>
          <a:off x="562708" y="1889981"/>
          <a:ext cx="11418276" cy="41853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7845">
                  <a:extLst>
                    <a:ext uri="{9D8B030D-6E8A-4147-A177-3AD203B41FA5}">
                      <a16:colId xmlns:a16="http://schemas.microsoft.com/office/drawing/2014/main" val="1158534157"/>
                    </a:ext>
                  </a:extLst>
                </a:gridCol>
                <a:gridCol w="1008185">
                  <a:extLst>
                    <a:ext uri="{9D8B030D-6E8A-4147-A177-3AD203B41FA5}">
                      <a16:colId xmlns:a16="http://schemas.microsoft.com/office/drawing/2014/main" val="4074762085"/>
                    </a:ext>
                  </a:extLst>
                </a:gridCol>
                <a:gridCol w="6617677">
                  <a:extLst>
                    <a:ext uri="{9D8B030D-6E8A-4147-A177-3AD203B41FA5}">
                      <a16:colId xmlns:a16="http://schemas.microsoft.com/office/drawing/2014/main" val="3874042794"/>
                    </a:ext>
                  </a:extLst>
                </a:gridCol>
                <a:gridCol w="2854569">
                  <a:extLst>
                    <a:ext uri="{9D8B030D-6E8A-4147-A177-3AD203B41FA5}">
                      <a16:colId xmlns:a16="http://schemas.microsoft.com/office/drawing/2014/main" val="819852658"/>
                    </a:ext>
                  </a:extLst>
                </a:gridCol>
              </a:tblGrid>
              <a:tr h="342007">
                <a:tc>
                  <a:txBody>
                    <a:bodyPr/>
                    <a:lstStyle/>
                    <a:p>
                      <a:r>
                        <a:rPr lang="en-US" dirty="0"/>
                        <a:t>Agenda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Doc#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Title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Source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1097626"/>
                  </a:ext>
                </a:extLst>
              </a:tr>
              <a:tr h="14606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6.5.11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2" action="ppaction://hlinkfile"/>
                        </a:rPr>
                        <a:t>S2-174359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23.502: AMF and SMF service operation improvement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Ericsson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53289745"/>
                  </a:ext>
                </a:extLst>
              </a:tr>
              <a:tr h="17958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6.5.3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u="sng" dirty="0">
                          <a:effectLst/>
                          <a:hlinkClick r:id="rId3" action="ppaction://hlinkfile"/>
                        </a:rPr>
                        <a:t>S2-174393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23.502: TS 23.502: Updating PDU Session Establishment procedure with NF service operations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Nokia, Alcatel-Lucent Shanghai Bell, AT&amp;T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656944644"/>
                  </a:ext>
                </a:extLst>
              </a:tr>
              <a:tr h="33131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6.5.3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u="sng">
                          <a:effectLst/>
                          <a:hlinkClick r:id="rId4" action="ppaction://hlinkfile"/>
                        </a:rPr>
                        <a:t>S2-174163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23.502: Pseudo CR on TS 23.502 for updating session management procedures with NF service operation invocations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Huawei, </a:t>
                      </a:r>
                      <a:r>
                        <a:rPr lang="en-US" sz="1100" dirty="0" err="1">
                          <a:effectLst/>
                        </a:rPr>
                        <a:t>Hisilicon</a:t>
                      </a:r>
                      <a:r>
                        <a:rPr lang="en-US" sz="1100" dirty="0">
                          <a:effectLst/>
                        </a:rPr>
                        <a:t>, China Mobile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4101806909"/>
                  </a:ext>
                </a:extLst>
              </a:tr>
              <a:tr h="17456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6.5.3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u="sng" dirty="0">
                          <a:effectLst/>
                          <a:hlinkClick r:id="rId5" action="ppaction://hlinkfile"/>
                        </a:rPr>
                        <a:t>S2-174286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23.502: Additional service operations supported by SMF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CATT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2589056059"/>
                  </a:ext>
                </a:extLst>
              </a:tr>
              <a:tr h="76040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6.5.3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u="sng" dirty="0">
                          <a:effectLst/>
                          <a:hlinkClick r:id="rId6" action="ppaction://hlinkfile"/>
                        </a:rPr>
                        <a:t>S2-174335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23.502: TS 23.502 Updates to PDU session release procedure</a:t>
                      </a:r>
                    </a:p>
                    <a:p>
                      <a:pPr marL="360045" marR="0" indent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If the UP of PDU session is activated, the SMF sends N1 SM PDU Session Release Command and N2 SM Resource Release request by invoking Namf_Communication_N1MessageTransfer as defined in clause 5.2.2.2.7 and Namf_Communication_N2MessageTrigger as defined in clause 5.2.2.2.8 service operations, respectively.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Huawei, </a:t>
                      </a:r>
                      <a:r>
                        <a:rPr lang="en-US" sz="1100" dirty="0" err="1">
                          <a:effectLst/>
                        </a:rPr>
                        <a:t>Hisilicon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3578857368"/>
                  </a:ext>
                </a:extLst>
              </a:tr>
              <a:tr h="17788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6.5.7.3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7" action="ppaction://hlinkfile"/>
                        </a:rPr>
                        <a:t>S2-174164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23.502: Pseudo CR on TS 23.502 for updating handover procedures with NF service operation invocations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Huawei, </a:t>
                      </a:r>
                      <a:r>
                        <a:rPr lang="en-GB" sz="9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HiSilicon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4143825364"/>
                  </a:ext>
                </a:extLst>
              </a:tr>
              <a:tr h="21860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6.5.7.4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8" action="ppaction://hlinkfile"/>
                        </a:rPr>
                        <a:t>S2-174162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23.502: Pseudo CR on TS 23.502 for updating service request procedures with NF service operation invocations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Huawei, </a:t>
                      </a:r>
                      <a:r>
                        <a:rPr lang="en-GB" sz="9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HiSilicon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217514024"/>
                  </a:ext>
                </a:extLst>
              </a:tr>
              <a:tr h="25792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6.5.7.4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9" action="ppaction://hlinkfile"/>
                        </a:rPr>
                        <a:t>S2-174395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23.502: TS 23.502: Updating Service Request with NF Service operations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Nokia, Alcatel-Lucent Shanghai Bell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2073201294"/>
                  </a:ext>
                </a:extLst>
              </a:tr>
              <a:tr h="76040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6.5.7.3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10" action="ppaction://hlinkfile"/>
                        </a:rPr>
                        <a:t>S2-174394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23.502: 23.502: Handover procedures updated with NF service operations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Nokia, Alcatel-Lucent Shanghai Bell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2566775083"/>
                  </a:ext>
                </a:extLst>
              </a:tr>
              <a:tr h="76040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6.5.11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11" action="ppaction://hlinkfile"/>
                        </a:rPr>
                        <a:t>S2-174392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23.502: TS 23.502: AMF and SMF Service operations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Nokia, Alcatel-Lucent Shanghai Bell, AT&amp;T, SK Telecom, KT</a:t>
                      </a:r>
                      <a:endParaRPr lang="en-US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84618332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10307" y="6389077"/>
            <a:ext cx="37162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*) not an exhaustive list</a:t>
            </a:r>
          </a:p>
        </p:txBody>
      </p:sp>
    </p:spTree>
    <p:extLst>
      <p:ext uri="{BB962C8B-B14F-4D97-AF65-F5344CB8AC3E}">
        <p14:creationId xmlns:p14="http://schemas.microsoft.com/office/powerpoint/2010/main" val="7678064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Related papers (2/2)*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418613"/>
              </p:ext>
            </p:extLst>
          </p:nvPr>
        </p:nvGraphicFramePr>
        <p:xfrm>
          <a:off x="562708" y="1889981"/>
          <a:ext cx="11418276" cy="41551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7845">
                  <a:extLst>
                    <a:ext uri="{9D8B030D-6E8A-4147-A177-3AD203B41FA5}">
                      <a16:colId xmlns:a16="http://schemas.microsoft.com/office/drawing/2014/main" val="1158534157"/>
                    </a:ext>
                  </a:extLst>
                </a:gridCol>
                <a:gridCol w="1008185">
                  <a:extLst>
                    <a:ext uri="{9D8B030D-6E8A-4147-A177-3AD203B41FA5}">
                      <a16:colId xmlns:a16="http://schemas.microsoft.com/office/drawing/2014/main" val="4074762085"/>
                    </a:ext>
                  </a:extLst>
                </a:gridCol>
                <a:gridCol w="6617677">
                  <a:extLst>
                    <a:ext uri="{9D8B030D-6E8A-4147-A177-3AD203B41FA5}">
                      <a16:colId xmlns:a16="http://schemas.microsoft.com/office/drawing/2014/main" val="3874042794"/>
                    </a:ext>
                  </a:extLst>
                </a:gridCol>
                <a:gridCol w="2854569">
                  <a:extLst>
                    <a:ext uri="{9D8B030D-6E8A-4147-A177-3AD203B41FA5}">
                      <a16:colId xmlns:a16="http://schemas.microsoft.com/office/drawing/2014/main" val="819852658"/>
                    </a:ext>
                  </a:extLst>
                </a:gridCol>
              </a:tblGrid>
              <a:tr h="342007">
                <a:tc>
                  <a:txBody>
                    <a:bodyPr/>
                    <a:lstStyle/>
                    <a:p>
                      <a:r>
                        <a:rPr lang="en-US" dirty="0"/>
                        <a:t>Agenda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Doc#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Title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Source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1097626"/>
                  </a:ext>
                </a:extLst>
              </a:tr>
              <a:tr h="14606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6.5.8.1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2" action="ppaction://hlinkfile"/>
                        </a:rPr>
                        <a:t>S2-174211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23.502: updating SMS over NAS registration procedures with NF service operation invocations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China Mobile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53289745"/>
                  </a:ext>
                </a:extLst>
              </a:tr>
              <a:tr h="17958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6.5.8.1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3" action="ppaction://hlinkfile"/>
                        </a:rPr>
                        <a:t>S2-174212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23.502: updating SMS over NAS MO procedures with NF service operation invocations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China Mobile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656944644"/>
                  </a:ext>
                </a:extLst>
              </a:tr>
              <a:tr h="33131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6.5.8.1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4" action="ppaction://hlinkfile"/>
                        </a:rPr>
                        <a:t>S2-174213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23.502: updating SMS over NAS MT procedures with NF service operation invocations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China Mobile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4101806909"/>
                  </a:ext>
                </a:extLst>
              </a:tr>
              <a:tr h="17456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2589056059"/>
                  </a:ext>
                </a:extLst>
              </a:tr>
              <a:tr h="76040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3578857368"/>
                  </a:ext>
                </a:extLst>
              </a:tr>
              <a:tr h="17788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4143825364"/>
                  </a:ext>
                </a:extLst>
              </a:tr>
              <a:tr h="21860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217514024"/>
                  </a:ext>
                </a:extLst>
              </a:tr>
              <a:tr h="25792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2073201294"/>
                  </a:ext>
                </a:extLst>
              </a:tr>
              <a:tr h="76040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2566775083"/>
                  </a:ext>
                </a:extLst>
              </a:tr>
              <a:tr h="76040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84618332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10307" y="6389077"/>
            <a:ext cx="37162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*) not an exhaustive list</a:t>
            </a:r>
          </a:p>
        </p:txBody>
      </p:sp>
    </p:spTree>
    <p:extLst>
      <p:ext uri="{BB962C8B-B14F-4D97-AF65-F5344CB8AC3E}">
        <p14:creationId xmlns:p14="http://schemas.microsoft.com/office/powerpoint/2010/main" val="35945967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Questions: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When UE initiates N1 messages or when AN initiates N2 messages including content targeting NFs beyond AMF (e.g. SM content for SMF), we have 2 options:</a:t>
            </a:r>
          </a:p>
          <a:p>
            <a:pPr marL="457200" lvl="1" indent="0">
              <a:buNone/>
            </a:pPr>
            <a:r>
              <a:rPr lang="en-US" dirty="0"/>
              <a:t>Option 1: AMF use the services of target NF (e.g. SMF) </a:t>
            </a:r>
            <a:r>
              <a:rPr lang="en-US" b="1" u="sng" dirty="0"/>
              <a:t>request service operation </a:t>
            </a:r>
            <a:r>
              <a:rPr lang="en-US" dirty="0"/>
              <a:t>to pass the corresponding content (e.g. SM content) offered by the target NF (e.g. SMF)</a:t>
            </a:r>
          </a:p>
          <a:p>
            <a:pPr marL="457200" lvl="1" indent="0">
              <a:buNone/>
            </a:pPr>
            <a:r>
              <a:rPr lang="en-US" dirty="0"/>
              <a:t>Option 2: AMF use AMF services to pass the corresponding content (e.g. SM content) to another NF (e.g. SMF) </a:t>
            </a:r>
            <a:r>
              <a:rPr lang="en-US" b="1" u="sng" dirty="0"/>
              <a:t>as an N1 or N2 notification</a:t>
            </a:r>
            <a:r>
              <a:rPr lang="en-US" dirty="0"/>
              <a:t> service operation.</a:t>
            </a:r>
          </a:p>
          <a:p>
            <a:r>
              <a:rPr lang="en-US" dirty="0"/>
              <a:t>Who supports?</a:t>
            </a:r>
          </a:p>
          <a:p>
            <a:pPr marL="1371600" lvl="2" indent="-457200">
              <a:buFont typeface="+mj-lt"/>
              <a:buAutoNum type="arabicPeriod"/>
            </a:pPr>
            <a:r>
              <a:rPr lang="en-US"/>
              <a:t>Option 1 (or)</a:t>
            </a:r>
            <a:endParaRPr lang="en-US" dirty="0"/>
          </a:p>
          <a:p>
            <a:pPr marL="1371600" lvl="2" indent="-457200">
              <a:buFont typeface="+mj-lt"/>
              <a:buAutoNum type="arabicPeriod"/>
            </a:pPr>
            <a:r>
              <a:rPr lang="en-US" dirty="0"/>
              <a:t>Option 2</a:t>
            </a:r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69234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Illustrative call flows for Option 1</a:t>
            </a:r>
          </a:p>
        </p:txBody>
      </p:sp>
    </p:spTree>
    <p:extLst>
      <p:ext uri="{BB962C8B-B14F-4D97-AF65-F5344CB8AC3E}">
        <p14:creationId xmlns:p14="http://schemas.microsoft.com/office/powerpoint/2010/main" val="2585311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Illustrative call flows for option 1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Note:</a:t>
            </a:r>
            <a:r>
              <a:rPr lang="en-US" dirty="0"/>
              <a:t> Proposal in </a:t>
            </a:r>
            <a:r>
              <a:rPr lang="en-GB" u="sng" dirty="0">
                <a:solidFill>
                  <a:srgbClr val="0000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2" action="ppaction://hlinkfile"/>
              </a:rPr>
              <a:t>S2-174359</a:t>
            </a:r>
            <a:r>
              <a:rPr lang="en-US" dirty="0"/>
              <a:t> , </a:t>
            </a:r>
            <a:r>
              <a:rPr lang="en-US" u="sng" dirty="0">
                <a:hlinkClick r:id="rId3" action="ppaction://hlinkfile"/>
              </a:rPr>
              <a:t>S2-174286</a:t>
            </a:r>
            <a:r>
              <a:rPr lang="en-US" dirty="0"/>
              <a:t> have slight variations but aligned on the conceptual level for N11 transactions when MO procedure is initiated.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90526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6079" y="984739"/>
            <a:ext cx="6092784" cy="8045598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80293" y="189279"/>
            <a:ext cx="10591800" cy="631337"/>
          </a:xfrm>
        </p:spPr>
        <p:txBody>
          <a:bodyPr>
            <a:normAutofit/>
          </a:bodyPr>
          <a:lstStyle/>
          <a:p>
            <a:r>
              <a:rPr lang="en-US" sz="2800" b="1" dirty="0"/>
              <a:t>PDU session establishment procedure</a:t>
            </a:r>
          </a:p>
        </p:txBody>
      </p:sp>
    </p:spTree>
    <p:extLst>
      <p:ext uri="{BB962C8B-B14F-4D97-AF65-F5344CB8AC3E}">
        <p14:creationId xmlns:p14="http://schemas.microsoft.com/office/powerpoint/2010/main" val="38550805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</TotalTime>
  <Words>691</Words>
  <Application>Microsoft Office PowerPoint</Application>
  <PresentationFormat>Widescreen</PresentationFormat>
  <Paragraphs>105</Paragraphs>
  <Slides>22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29" baseType="lpstr">
      <vt:lpstr>Arial</vt:lpstr>
      <vt:lpstr>Calibri</vt:lpstr>
      <vt:lpstr>Calibri Light</vt:lpstr>
      <vt:lpstr>Times New Roman</vt:lpstr>
      <vt:lpstr>Office Theme</vt:lpstr>
      <vt:lpstr>Picture</vt:lpstr>
      <vt:lpstr>Visio</vt:lpstr>
      <vt:lpstr>MO services using SB architecture</vt:lpstr>
      <vt:lpstr>Background</vt:lpstr>
      <vt:lpstr>Broadly two proposals</vt:lpstr>
      <vt:lpstr>Related papers (1/2)*</vt:lpstr>
      <vt:lpstr>Related papers (2/2)*</vt:lpstr>
      <vt:lpstr>Questions:</vt:lpstr>
      <vt:lpstr>Illustrative call flows for Option 1</vt:lpstr>
      <vt:lpstr>Illustrative call flows for option 1 </vt:lpstr>
      <vt:lpstr>PDU session establishment procedure</vt:lpstr>
      <vt:lpstr>PDU session modification procedure</vt:lpstr>
      <vt:lpstr>PDU session release procedure</vt:lpstr>
      <vt:lpstr>UE initiated Service request – IDLE mode</vt:lpstr>
      <vt:lpstr>UE initiated Service request – CONNECTED mode</vt:lpstr>
      <vt:lpstr>Network initiated Service request</vt:lpstr>
      <vt:lpstr>Illustrative call flows for Option 2</vt:lpstr>
      <vt:lpstr>PDU Establishment</vt:lpstr>
      <vt:lpstr>PDU Modification</vt:lpstr>
      <vt:lpstr>PDU Session Release</vt:lpstr>
      <vt:lpstr>UE Requested Service Request – IDLE mode</vt:lpstr>
      <vt:lpstr>UE Requested Service Request – CONNECTED mode</vt:lpstr>
      <vt:lpstr>Handover Procedure – with Xn</vt:lpstr>
      <vt:lpstr>Handover Procedure – Without Xn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Nokia</dc:creator>
  <cp:lastModifiedBy>Nokia</cp:lastModifiedBy>
  <cp:revision>28</cp:revision>
  <dcterms:created xsi:type="dcterms:W3CDTF">2017-06-28T04:59:29Z</dcterms:created>
  <dcterms:modified xsi:type="dcterms:W3CDTF">2017-06-28T20:07:46Z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(2)L1nEFQNbFxiFuIaczc+JyNE93lo/4fSgclTWVFeniIL9byZak9LWusfC7j9IpN9eJW2wJ171
RjEzc4CPJ3FLmx4YqH4Dm8iBV7bgaLF6E3OD22q9kZHYrI7pIcYKmUUYL12qOhWcv/HH+hnL
QwXFqYW+esk+iqqiOj1t6YdS4RnmBf1MvtXEJhZDnHYN0lorMSFpiDmkuKElwVaP1A2Jus2+
XGqp+9yj1bMIT1tBWk</vt:lpwstr>
  </property>
  <property fmtid="{D5CDD505-2E9C-101B-9397-08002B2CF9AE}" pid="3" name="_2015_ms_pID_7253431">
    <vt:lpwstr>o5CcGqWT/oIGEmwtbDarbJoCB1h6KA8qaxTEMmxWHjTj9o/TW95Lis
eEUUSM3kIcrllAesJP0eZkOPfYPR+sqIU7mmZR7ak6jy/Kya+IUpJbf6INMo3AUaIN4BYJlP
0UQ2mpm66Hd7eFagGSrFuJbyvInvidzQJwHHWXTnw1gldi5Yqd7snI20615V4L6dYIY=</vt:lpwstr>
  </property>
</Properties>
</file>